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3" r:id="rId1"/>
  </p:sldMasterIdLst>
  <p:notesMasterIdLst>
    <p:notesMasterId r:id="rId28"/>
  </p:notesMasterIdLst>
  <p:sldIdLst>
    <p:sldId id="256" r:id="rId2"/>
    <p:sldId id="915" r:id="rId3"/>
    <p:sldId id="916" r:id="rId4"/>
    <p:sldId id="917" r:id="rId5"/>
    <p:sldId id="918" r:id="rId6"/>
    <p:sldId id="919" r:id="rId7"/>
    <p:sldId id="921" r:id="rId8"/>
    <p:sldId id="920" r:id="rId9"/>
    <p:sldId id="922" r:id="rId10"/>
    <p:sldId id="923" r:id="rId11"/>
    <p:sldId id="924" r:id="rId12"/>
    <p:sldId id="925" r:id="rId13"/>
    <p:sldId id="927" r:id="rId14"/>
    <p:sldId id="884" r:id="rId15"/>
    <p:sldId id="885" r:id="rId16"/>
    <p:sldId id="886" r:id="rId17"/>
    <p:sldId id="887" r:id="rId18"/>
    <p:sldId id="888" r:id="rId19"/>
    <p:sldId id="889" r:id="rId20"/>
    <p:sldId id="874" r:id="rId21"/>
    <p:sldId id="890" r:id="rId22"/>
    <p:sldId id="928" r:id="rId23"/>
    <p:sldId id="931" r:id="rId24"/>
    <p:sldId id="934" r:id="rId25"/>
    <p:sldId id="932" r:id="rId26"/>
    <p:sldId id="93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31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8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0-24T16:13:05.450"/>
    </inkml:context>
    <inkml:brush xml:id="br0">
      <inkml:brushProperty name="width" value="0.02222" units="cm"/>
      <inkml:brushProperty name="height" value="0.02222" units="cm"/>
    </inkml:brush>
  </inkml:definitions>
  <inkml:trace contextRef="#ctx0" brushRef="#br0">11356 15753 6016,'-31'-15'2272,"15"15"-1216,16 0-1248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0-24T16:13:05.450"/>
    </inkml:context>
    <inkml:brush xml:id="br0">
      <inkml:brushProperty name="width" value="0.02222" units="cm"/>
      <inkml:brushProperty name="height" value="0.02222" units="cm"/>
    </inkml:brush>
  </inkml:definitions>
  <inkml:trace contextRef="#ctx0" brushRef="#br0">11356 15753 6016,'-31'-15'2272,"15"15"-1216,16 0-1248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BAEB7E-867D-4282-8DE5-F36A179E3AC7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0BA66-FF30-40C0-A8D7-30028C97E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050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27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1A8125-BF14-A042-AC5D-439D4ABCDBD3}" type="slidenum">
              <a:rPr lang="en-US"/>
              <a:pPr/>
              <a:t>19</a:t>
            </a:fld>
            <a:endParaRPr lang="en-US"/>
          </a:p>
        </p:txBody>
      </p:sp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019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42AF0-9EB6-4DA0-AA18-4D452EF1FC35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547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6D57-56A4-4768-98BC-B1DCE3579E3C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033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F54B-6BF3-4F64-AA49-C79910828BAA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005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054D9-3FC8-4F5A-9887-8169F77364C0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221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5D39E-5580-4DD5-8F06-2604FE426769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195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662ED-3FA5-4E29-AD84-CBD2ED8A40E8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235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A719D-44E6-47A2-84AB-0AB0DB21914A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841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E2FE4-6D64-44AB-8717-E7988512E516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50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C0149-D071-4618-B927-DAD5ED66D149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169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BD1A81E-A393-41C9-9B38-2D3A71971022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988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F7BDC-98EC-441F-8CC2-C970B2D9F19F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228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E73FADF-1024-4215-908D-689AC4B31A34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889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8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5.jpeg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png"/><Relationship Id="rId5" Type="http://schemas.openxmlformats.org/officeDocument/2006/relationships/customXml" Target="../ink/ink1.xml"/><Relationship Id="rId4" Type="http://schemas.openxmlformats.org/officeDocument/2006/relationships/image" Target="../media/image20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image" Target="../media/image22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7" Type="http://schemas.openxmlformats.org/officeDocument/2006/relationships/image" Target="../media/image8.wmf"/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image" Target="../media/image5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87000">
              <a:srgbClr val="EBEBEB">
                <a:lumMod val="95000"/>
                <a:lumOff val="5000"/>
              </a:srgbClr>
            </a:gs>
            <a:gs pos="94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Analyzing Big Data with </a:t>
            </a:r>
            <a:r>
              <a:rPr lang="en-US" sz="6000" dirty="0" err="1" smtClean="0"/>
              <a:t>SparkR</a:t>
            </a:r>
            <a:r>
              <a:rPr lang="en-US" sz="6000" dirty="0" smtClean="0"/>
              <a:t> 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MSCI:6110 Fall </a:t>
            </a:r>
            <a:r>
              <a:rPr lang="en-US" dirty="0" smtClean="0"/>
              <a:t>2019</a:t>
            </a:r>
            <a:endParaRPr lang="en-US" dirty="0"/>
          </a:p>
          <a:p>
            <a:r>
              <a:rPr lang="en-US" dirty="0"/>
              <a:t>Master’s in Business Analytics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75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/>
              <a:t>mtcars</a:t>
            </a:r>
            <a:r>
              <a:rPr lang="en-US" dirty="0" smtClean="0"/>
              <a:t> dataset. Cluster the cars into 4 clusters.</a:t>
            </a:r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097280" y="2514164"/>
            <a:ext cx="423064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mtcars_df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&lt;-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as.DataFrame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mtcars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)</a:t>
            </a:r>
            <a:endParaRPr lang="en-US" altLang="en-US" sz="44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34" charset="-128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115874" y="2930314"/>
            <a:ext cx="980108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model &lt;-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spark.kmeans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(data =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mtcars_df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, ~ ., k=4, </a:t>
            </a:r>
            <a:r>
              <a:rPr lang="en-US" sz="2000" i="1" dirty="0" err="1"/>
              <a:t>maxIter</a:t>
            </a:r>
            <a:r>
              <a:rPr lang="en-US" sz="2000" i="1" dirty="0"/>
              <a:t> = </a:t>
            </a:r>
            <a:r>
              <a:rPr lang="en-US" sz="2000" i="1" dirty="0" smtClean="0"/>
              <a:t>20,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initMode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= "random")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115874" y="3312046"/>
            <a:ext cx="217719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summary(model)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683421" y="3346961"/>
            <a:ext cx="443059" cy="1294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581427" y="4749569"/>
            <a:ext cx="6806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 ~ .” means to use all the attributes to do clustering. </a:t>
            </a:r>
          </a:p>
          <a:p>
            <a:r>
              <a:rPr lang="en-US" dirty="0" smtClean="0"/>
              <a:t>Target variable is always empty for clustering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9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“Model”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48794"/>
          <a:stretch/>
        </p:blipFill>
        <p:spPr>
          <a:xfrm>
            <a:off x="460803" y="1613859"/>
            <a:ext cx="8639175" cy="31995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51985"/>
          <a:stretch/>
        </p:blipFill>
        <p:spPr>
          <a:xfrm>
            <a:off x="2832470" y="3872900"/>
            <a:ext cx="8639175" cy="300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58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the fitted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err="1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mtcars_df_fitted</a:t>
            </a:r>
            <a:r>
              <a:rPr lang="en-US" altLang="en-US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 &lt;- </a:t>
            </a:r>
            <a:r>
              <a:rPr lang="en-US" altLang="en-US" dirty="0">
                <a:solidFill>
                  <a:srgbClr val="000000"/>
                </a:solidFill>
                <a:latin typeface="Arial Unicode MS" panose="020B0604020202020204" pitchFamily="34" charset="-128"/>
              </a:rPr>
              <a:t>predict(model, </a:t>
            </a:r>
            <a:r>
              <a:rPr lang="en-US" altLang="en-US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mtcars_df</a:t>
            </a:r>
            <a:r>
              <a:rPr lang="en-US" altLang="en-US" dirty="0">
                <a:solidFill>
                  <a:srgbClr val="00000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endParaRPr lang="en-US" altLang="en-US" sz="2400" dirty="0" smtClean="0">
              <a:solidFill>
                <a:schemeClr val="tx1"/>
              </a:solidFill>
            </a:endParaRPr>
          </a:p>
          <a:p>
            <a:r>
              <a:rPr lang="en-US" altLang="en-US" sz="2400" dirty="0" err="1" smtClean="0">
                <a:solidFill>
                  <a:schemeClr val="tx1"/>
                </a:solidFill>
                <a:latin typeface="Arial" panose="020B0604020202020204" pitchFamily="34" charset="0"/>
              </a:rPr>
              <a:t>showDF</a:t>
            </a:r>
            <a:r>
              <a:rPr lang="en-US" altLang="en-US" sz="2400" dirty="0" smtClean="0">
                <a:solidFill>
                  <a:schemeClr val="tx1"/>
                </a:solidFill>
                <a:latin typeface="Arial" panose="020B0604020202020204" pitchFamily="34" charset="0"/>
              </a:rPr>
              <a:t>(</a:t>
            </a:r>
            <a:r>
              <a:rPr lang="en-US" altLang="en-US" sz="2400" dirty="0" err="1" smtClean="0">
                <a:solidFill>
                  <a:schemeClr val="tx1"/>
                </a:solidFill>
                <a:latin typeface="Arial" panose="020B0604020202020204" pitchFamily="34" charset="0"/>
              </a:rPr>
              <a:t>mtcars_df_fitted</a:t>
            </a:r>
            <a:r>
              <a:rPr lang="en-US" altLang="en-US" sz="2400" dirty="0" smtClean="0">
                <a:solidFill>
                  <a:schemeClr val="tx1"/>
                </a:solidFill>
                <a:latin typeface="Arial" panose="020B0604020202020204" pitchFamily="34" charset="0"/>
              </a:rPr>
              <a:t>, 20)</a:t>
            </a:r>
          </a:p>
          <a:p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n-US" altLang="en-US" sz="2400" dirty="0" smtClean="0">
                <a:solidFill>
                  <a:schemeClr val="tx1"/>
                </a:solidFill>
                <a:latin typeface="Arial" panose="020B0604020202020204" pitchFamily="34" charset="0"/>
              </a:rPr>
              <a:t>The “prediction” column is the </a:t>
            </a:r>
          </a:p>
          <a:p>
            <a:r>
              <a:rPr lang="en-US" altLang="en-US" sz="2400" dirty="0" smtClean="0">
                <a:solidFill>
                  <a:schemeClr val="tx1"/>
                </a:solidFill>
                <a:latin typeface="Arial" panose="020B0604020202020204" pitchFamily="34" charset="0"/>
              </a:rPr>
              <a:t>Cluster number assigned.</a:t>
            </a:r>
          </a:p>
          <a:p>
            <a:endParaRPr lang="en-US" altLang="en-US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032" y="2498336"/>
            <a:ext cx="5718339" cy="432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3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 results by cluster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/>
              <a:t>orderBy</a:t>
            </a:r>
            <a:r>
              <a:rPr lang="en-US" dirty="0" smtClean="0"/>
              <a:t> function to sort </a:t>
            </a:r>
            <a:r>
              <a:rPr lang="en-US" dirty="0" err="1" smtClean="0"/>
              <a:t>SparkR</a:t>
            </a:r>
            <a:r>
              <a:rPr lang="en-US" dirty="0" smtClean="0"/>
              <a:t> </a:t>
            </a:r>
            <a:r>
              <a:rPr lang="en-US" dirty="0" err="1" smtClean="0"/>
              <a:t>dataframe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097280" y="2419120"/>
            <a:ext cx="473559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showDF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(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orderBy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(output,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output$prediction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))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202" y="2493154"/>
            <a:ext cx="4907928" cy="3671285"/>
          </a:xfrm>
          <a:prstGeom prst="rect">
            <a:avLst/>
          </a:prstGeom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097280" y="2992506"/>
            <a:ext cx="48205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showDF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(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orderBy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(output, -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output$prediction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))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19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Rule Mining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Market Basket Data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Each transaction (receipt) contains a number of items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When you buy A, how likely that you also want to buy B?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Lighter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cigarettes (or </a:t>
            </a:r>
            <a:r>
              <a:rPr lang="en-US" dirty="0" err="1"/>
              <a:t>revserse</a:t>
            </a:r>
            <a:r>
              <a:rPr lang="en-US" dirty="0"/>
              <a:t>?)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Paper plates, plastic forks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napkins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Bread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butter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Some of them are trivial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Finding unknown groups may help improve sales!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  <p:pic>
        <p:nvPicPr>
          <p:cNvPr id="1028" name="Picture 4" descr="http://thumbs.dreamstime.com/z/market-basket-734783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93"/>
          <a:stretch/>
        </p:blipFill>
        <p:spPr bwMode="auto">
          <a:xfrm>
            <a:off x="9326675" y="3603814"/>
            <a:ext cx="2036122" cy="195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84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Diaper and Beer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2" descr="http://3.bp.blogspot.com/-471oYtDAmkg/Ujte6RAQBjI/AAAAAAAAAr4/KbUP5lcM6g8/s1600/photo-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301" y="1929789"/>
            <a:ext cx="5399313" cy="404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9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Rule Mining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Association Rule {A} </a:t>
            </a:r>
            <a:r>
              <a:rPr lang="en-US" dirty="0">
                <a:sym typeface="Wingdings" panose="05000000000000000000" pitchFamily="2" charset="2"/>
              </a:rPr>
              <a:t> {B}</a:t>
            </a: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{A, B} show up together often enough (high “support”)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Association between them is also very strong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Whenever you see {A} in one transaction, it's very likely for you to observe B (high “confidence”)</a:t>
            </a:r>
          </a:p>
          <a:p>
            <a:pPr marL="201168" lvl="1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Example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{</a:t>
            </a:r>
            <a:r>
              <a:rPr lang="en-US" b="1" dirty="0"/>
              <a:t>Chicken, BBQ Sauce</a:t>
            </a:r>
            <a:r>
              <a:rPr lang="en-US" dirty="0"/>
              <a:t>, Paper Plates, Napkins}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{</a:t>
            </a:r>
            <a:r>
              <a:rPr lang="en-US" b="1" dirty="0"/>
              <a:t>Chicken, BBQ Sauce</a:t>
            </a:r>
            <a:r>
              <a:rPr lang="en-US" dirty="0"/>
              <a:t>, Napkins}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{Chicken, Plastic Forks}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{Beef, BBQ Sauce}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{</a:t>
            </a:r>
            <a:r>
              <a:rPr lang="en-US" b="1" dirty="0"/>
              <a:t>Chicken, BBQ Sauce</a:t>
            </a:r>
            <a:r>
              <a:rPr lang="en-US" dirty="0"/>
              <a:t>, Plastic Forks}</a:t>
            </a:r>
          </a:p>
          <a:p>
            <a:pPr lvl="2"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  <p:pic>
        <p:nvPicPr>
          <p:cNvPr id="12" name="Picture 2" descr="http://1.bp.blogspot.com/_pYSm7Bd6ZV4/TTeNSzgcAZI/AAAAAAAAAQs/KfamGV2HsNE/s1600/honey%2Bgarlic%2Bchicken%2Bdrumstick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438" y="3445147"/>
            <a:ext cx="727087" cy="48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http://cdn.trendhunterstatic.com/thumbs/not-a-paper-plate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752" y="3531107"/>
            <a:ext cx="400194" cy="40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http://www.ikea.com/PIAimages/25795_PE099076_S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53" y="3439666"/>
            <a:ext cx="568628" cy="56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http://www.ikea.com/PIAimages/25795_PE099076_S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451" y="4092961"/>
            <a:ext cx="568628" cy="56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1.bp.blogspot.com/_pYSm7Bd6ZV4/TTeNSzgcAZI/AAAAAAAAAQs/KfamGV2HsNE/s1600/honey%2Bgarlic%2Bchicken%2Bdrumstick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438" y="4092961"/>
            <a:ext cx="727087" cy="48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1.bp.blogspot.com/_pYSm7Bd6ZV4/TTeNSzgcAZI/AAAAAAAAAQs/KfamGV2HsNE/s1600/honey%2Bgarlic%2Bchicken%2Bdrumstick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438" y="4680937"/>
            <a:ext cx="727087" cy="48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://1.bp.blogspot.com/_pYSm7Bd6ZV4/TTeNSzgcAZI/AAAAAAAAAQs/KfamGV2HsNE/s1600/honey%2Bgarlic%2Bchicken%2Bdrumstick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836" y="5883286"/>
            <a:ext cx="727087" cy="48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http://i.imgur.com/noNq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9099" y="5937742"/>
            <a:ext cx="766354" cy="51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2" name="Picture 14" descr="http://files.patiodaddiobbq.com/images/food/beef/Chuckie_1_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830" y="5252623"/>
            <a:ext cx="802386" cy="53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4" name="Picture 16" descr="https://upload.wikimedia.org/wikipedia/commons/e/e8/Hunts-Barbecue-Sauce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072" y="3395807"/>
            <a:ext cx="459119" cy="61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6" descr="https://upload.wikimedia.org/wikipedia/commons/e/e8/Hunts-Barbecue-Sauce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071" y="4040799"/>
            <a:ext cx="459119" cy="61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6" descr="https://upload.wikimedia.org/wikipedia/commons/e/e8/Hunts-Barbecue-Sauce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070" y="5244084"/>
            <a:ext cx="459119" cy="61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6" descr="https://upload.wikimedia.org/wikipedia/commons/e/e8/Hunts-Barbecue-Sauce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6543" y="5847298"/>
            <a:ext cx="459119" cy="61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2" descr="http://i.imgur.com/noNq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1913" y="4661589"/>
            <a:ext cx="766354" cy="51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737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Rule Mining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q"/>
              <a:defRPr/>
            </a:pPr>
            <a:r>
              <a:rPr lang="en-US" sz="2000" u="sng" dirty="0"/>
              <a:t>Support:</a:t>
            </a:r>
            <a:r>
              <a:rPr lang="en-US" sz="2000" dirty="0"/>
              <a:t> The support for an association rule A</a:t>
            </a:r>
            <a:r>
              <a:rPr lang="en-US" sz="2000" dirty="0">
                <a:sym typeface="Wingdings"/>
              </a:rPr>
              <a:t></a:t>
            </a:r>
            <a:r>
              <a:rPr lang="en-US" sz="2000" dirty="0"/>
              <a:t>B is the ratio/percentage of total transactions (e.g., orders) in the database that contain both A </a:t>
            </a:r>
            <a:r>
              <a:rPr lang="en-US" sz="2000" u="sng" dirty="0"/>
              <a:t>and</a:t>
            </a:r>
            <a:r>
              <a:rPr lang="en-US" sz="2000" dirty="0"/>
              <a:t> B.  </a:t>
            </a:r>
          </a:p>
          <a:p>
            <a:pPr>
              <a:buFont typeface="Wingdings" panose="05000000000000000000" pitchFamily="2" charset="2"/>
              <a:buChar char="q"/>
              <a:defRPr/>
            </a:pPr>
            <a:r>
              <a:rPr lang="en-US" sz="2000" u="sng" dirty="0"/>
              <a:t>Confidence:</a:t>
            </a:r>
            <a:r>
              <a:rPr lang="en-US" sz="2000" dirty="0"/>
              <a:t> The confidence for an association rule A</a:t>
            </a:r>
            <a:r>
              <a:rPr lang="en-US" sz="2000" dirty="0">
                <a:sym typeface="Wingdings"/>
              </a:rPr>
              <a:t></a:t>
            </a:r>
            <a:r>
              <a:rPr lang="en-US" sz="2000" dirty="0"/>
              <a:t>B is the number of transactions that contain both A </a:t>
            </a:r>
            <a:r>
              <a:rPr lang="en-US" sz="2000" u="sng" dirty="0"/>
              <a:t>and</a:t>
            </a:r>
            <a:r>
              <a:rPr lang="en-US" sz="2000" dirty="0"/>
              <a:t> B as a percentage of the number of transactions that contain A.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 Example</a:t>
            </a:r>
          </a:p>
          <a:p>
            <a:pPr lvl="2">
              <a:buFont typeface="Wingdings" panose="05000000000000000000" pitchFamily="2" charset="2"/>
              <a:buChar char="q"/>
            </a:pP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47218" y="5929496"/>
            <a:ext cx="275421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Minimum support: 50%</a:t>
            </a:r>
          </a:p>
          <a:p>
            <a:r>
              <a:rPr lang="en-US" dirty="0"/>
              <a:t>Minimum confidence: 60%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6471" y="4279279"/>
            <a:ext cx="28827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{chicken </a:t>
            </a:r>
            <a:r>
              <a:rPr lang="en-US" sz="1600" dirty="0">
                <a:sym typeface="Wingdings" panose="05000000000000000000" pitchFamily="2" charset="2"/>
              </a:rPr>
              <a:t></a:t>
            </a:r>
            <a:r>
              <a:rPr lang="en-US" sz="1600" dirty="0"/>
              <a:t> BBQ sauce}</a:t>
            </a:r>
          </a:p>
          <a:p>
            <a:r>
              <a:rPr lang="en-US" sz="1600" dirty="0"/>
              <a:t>Support: 60%, confidence: 75%</a:t>
            </a:r>
          </a:p>
          <a:p>
            <a:r>
              <a:rPr lang="en-US" sz="1600" dirty="0"/>
              <a:t>{BBQ sauce </a:t>
            </a:r>
            <a:r>
              <a:rPr lang="en-US" sz="1600" dirty="0">
                <a:sym typeface="Wingdings" panose="05000000000000000000" pitchFamily="2" charset="2"/>
              </a:rPr>
              <a:t></a:t>
            </a:r>
            <a:r>
              <a:rPr lang="en-US" sz="1600" dirty="0"/>
              <a:t>chicken }</a:t>
            </a:r>
          </a:p>
          <a:p>
            <a:r>
              <a:rPr lang="en-US" sz="1600" dirty="0"/>
              <a:t>Support: 60%, confidence: 75%</a:t>
            </a:r>
          </a:p>
          <a:p>
            <a:r>
              <a:rPr lang="en-US" sz="1600" dirty="0"/>
              <a:t>{</a:t>
            </a:r>
            <a:r>
              <a:rPr lang="en-US" sz="1600" dirty="0">
                <a:sym typeface="Wingdings" panose="05000000000000000000" pitchFamily="2" charset="2"/>
              </a:rPr>
              <a:t>Napkin </a:t>
            </a:r>
            <a:r>
              <a:rPr lang="en-US" sz="1600" dirty="0"/>
              <a:t> Chicken }</a:t>
            </a:r>
          </a:p>
          <a:p>
            <a:r>
              <a:rPr lang="en-US" sz="1600" dirty="0"/>
              <a:t>Support: 40%, confidence: 100%</a:t>
            </a:r>
          </a:p>
        </p:txBody>
      </p:sp>
      <p:pic>
        <p:nvPicPr>
          <p:cNvPr id="7" name="Picture 2" descr="http://1.bp.blogspot.com/_pYSm7Bd6ZV4/TTeNSzgcAZI/AAAAAAAAAQs/KfamGV2HsNE/s1600/honey%2Bgarlic%2Bchicken%2Bdrumstick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545" y="4232826"/>
            <a:ext cx="727087" cy="48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http://www.ikea.com/PIAimages/25795_PE099076_S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4243" y="5395443"/>
            <a:ext cx="568628" cy="56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https://upload.wikimedia.org/wikipedia/commons/e/e8/Hunts-Barbecue-Sauc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2980" y="4103339"/>
            <a:ext cx="459119" cy="61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9"/>
          <p:cNvSpPr/>
          <p:nvPr/>
        </p:nvSpPr>
        <p:spPr>
          <a:xfrm>
            <a:off x="11073426" y="4350672"/>
            <a:ext cx="361152" cy="241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http://1.bp.blogspot.com/_pYSm7Bd6ZV4/TTeNSzgcAZI/AAAAAAAAAQs/KfamGV2HsNE/s1600/honey%2Bgarlic%2Bchicken%2Bdrumstick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4002" y="4819553"/>
            <a:ext cx="727087" cy="48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https://upload.wikimedia.org/wikipedia/commons/e/e8/Hunts-Barbecue-Sauc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9468" y="4754809"/>
            <a:ext cx="459119" cy="61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Arrow 12"/>
          <p:cNvSpPr/>
          <p:nvPr/>
        </p:nvSpPr>
        <p:spPr>
          <a:xfrm>
            <a:off x="10832092" y="4932344"/>
            <a:ext cx="361152" cy="241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10591119" y="5552565"/>
            <a:ext cx="601574" cy="3029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http://1.bp.blogspot.com/_pYSm7Bd6ZV4/TTeNSzgcAZI/AAAAAAAAAQs/KfamGV2HsNE/s1600/honey%2Bgarlic%2Bchicken%2Bdrumstick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281" y="5462522"/>
            <a:ext cx="727087" cy="48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&quot;No&quot; Symbol 18"/>
          <p:cNvSpPr/>
          <p:nvPr/>
        </p:nvSpPr>
        <p:spPr>
          <a:xfrm>
            <a:off x="10657707" y="5535605"/>
            <a:ext cx="361153" cy="342436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2" descr="http://1.bp.blogspot.com/_pYSm7Bd6ZV4/TTeNSzgcAZI/AAAAAAAAAQs/KfamGV2HsNE/s1600/honey%2Bgarlic%2Bchicken%2Bdrumstick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047" y="3876215"/>
            <a:ext cx="519759" cy="34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http://cdn.trendhunterstatic.com/thumbs/not-a-paper-plate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161" y="3971755"/>
            <a:ext cx="286079" cy="286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http://www.ikea.com/PIAimages/25795_PE099076_S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548" y="3911553"/>
            <a:ext cx="406484" cy="40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http://www.ikea.com/PIAimages/25795_PE099076_S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946" y="4386041"/>
            <a:ext cx="406484" cy="40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1.bp.blogspot.com/_pYSm7Bd6ZV4/TTeNSzgcAZI/AAAAAAAAAQs/KfamGV2HsNE/s1600/honey%2Bgarlic%2Bchicken%2Bdrumstick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047" y="4345222"/>
            <a:ext cx="519759" cy="34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1.bp.blogspot.com/_pYSm7Bd6ZV4/TTeNSzgcAZI/AAAAAAAAAQs/KfamGV2HsNE/s1600/honey%2Bgarlic%2Bchicken%2Bdrumstick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047" y="4794812"/>
            <a:ext cx="519759" cy="34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ttp://1.bp.blogspot.com/_pYSm7Bd6ZV4/TTeNSzgcAZI/AAAAAAAAAQs/KfamGV2HsNE/s1600/honey%2Bgarlic%2Bchicken%2Bdrumstick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202" y="5791434"/>
            <a:ext cx="519759" cy="34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http://i.imgur.com/noNqT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449" y="5807785"/>
            <a:ext cx="547829" cy="36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http://files.patiodaddiobbq.com/images/food/beef/Chuckie_1_3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53" y="5200000"/>
            <a:ext cx="573587" cy="38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6" descr="https://upload.wikimedia.org/wikipedia/commons/e/e8/Hunts-Barbecue-Sauc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471" y="3860932"/>
            <a:ext cx="328202" cy="4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6" descr="https://upload.wikimedia.org/wikipedia/commons/e/e8/Hunts-Barbecue-Sauc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470" y="4327117"/>
            <a:ext cx="328202" cy="4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6" descr="https://upload.wikimedia.org/wikipedia/commons/e/e8/Hunts-Barbecue-Sauc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283" y="5225518"/>
            <a:ext cx="328202" cy="4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6" descr="https://upload.wikimedia.org/wikipedia/commons/e/e8/Hunts-Barbecue-Sauc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797" y="5710578"/>
            <a:ext cx="328202" cy="4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2" descr="http://i.imgur.com/noNqT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743" y="4797048"/>
            <a:ext cx="547829" cy="36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49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Rule Mining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Association Rule with 3 or more items ({A,B}</a:t>
            </a:r>
            <a:r>
              <a:rPr lang="en-US" sz="2400" dirty="0">
                <a:sym typeface="Wingdings" panose="05000000000000000000" pitchFamily="2" charset="2"/>
              </a:rPr>
              <a:t>C)</a:t>
            </a:r>
            <a:endParaRPr lang="en-US" sz="24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 {A, B, C} show up together often enough (high “support”)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 Whenever you see {A, B} in one transaction, it is very likely that you also observe C (high “confidence”)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Example?</a:t>
            </a:r>
          </a:p>
          <a:p>
            <a:pPr lvl="2">
              <a:buFont typeface="Wingdings" panose="05000000000000000000" pitchFamily="2" charset="2"/>
              <a:buChar char="q"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89531" y="4404947"/>
            <a:ext cx="32614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{Chicken, BBQ Sauce} </a:t>
            </a:r>
            <a:r>
              <a:rPr lang="en-US" dirty="0">
                <a:sym typeface="Wingdings" panose="05000000000000000000" pitchFamily="2" charset="2"/>
              </a:rPr>
              <a:t> Napkins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Support: 40%</a:t>
            </a:r>
          </a:p>
          <a:p>
            <a:r>
              <a:rPr lang="en-US" dirty="0">
                <a:sym typeface="Wingdings" panose="05000000000000000000" pitchFamily="2" charset="2"/>
              </a:rPr>
              <a:t>Confidence: 66.7%</a:t>
            </a:r>
            <a:endParaRPr lang="en-US" dirty="0"/>
          </a:p>
        </p:txBody>
      </p:sp>
      <p:pic>
        <p:nvPicPr>
          <p:cNvPr id="6" name="Picture 2" descr="http://1.bp.blogspot.com/_pYSm7Bd6ZV4/TTeNSzgcAZI/AAAAAAAAAQs/KfamGV2HsNE/s1600/honey%2Bgarlic%2Bchicken%2Bdrumstick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119" y="3748199"/>
            <a:ext cx="519759" cy="34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://cdn.trendhunterstatic.com/thumbs/not-a-paper-plate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233" y="3843739"/>
            <a:ext cx="286079" cy="286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://www.ikea.com/PIAimages/25795_PE099076_S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620" y="3783537"/>
            <a:ext cx="406484" cy="40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://www.ikea.com/PIAimages/25795_PE099076_S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018" y="4258025"/>
            <a:ext cx="406484" cy="40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1.bp.blogspot.com/_pYSm7Bd6ZV4/TTeNSzgcAZI/AAAAAAAAAQs/KfamGV2HsNE/s1600/honey%2Bgarlic%2Bchicken%2Bdrumstick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119" y="4217206"/>
            <a:ext cx="519759" cy="34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1.bp.blogspot.com/_pYSm7Bd6ZV4/TTeNSzgcAZI/AAAAAAAAAQs/KfamGV2HsNE/s1600/honey%2Bgarlic%2Bchicken%2Bdrumstick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119" y="4666796"/>
            <a:ext cx="519759" cy="34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1.bp.blogspot.com/_pYSm7Bd6ZV4/TTeNSzgcAZI/AAAAAAAAAQs/KfamGV2HsNE/s1600/honey%2Bgarlic%2Bchicken%2Bdrumstick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274" y="5663418"/>
            <a:ext cx="519759" cy="34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http://i.imgur.com/noNq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521" y="5679769"/>
            <a:ext cx="547829" cy="36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files.patiodaddiobbq.com/images/food/beef/Chuckie_1_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325" y="5071984"/>
            <a:ext cx="573587" cy="38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https://upload.wikimedia.org/wikipedia/commons/e/e8/Hunts-Barbecue-Sauce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543" y="3732916"/>
            <a:ext cx="328202" cy="4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https://upload.wikimedia.org/wikipedia/commons/e/e8/Hunts-Barbecue-Sauce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542" y="4199101"/>
            <a:ext cx="328202" cy="4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6" descr="https://upload.wikimedia.org/wikipedia/commons/e/e8/Hunts-Barbecue-Sauce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355" y="5097502"/>
            <a:ext cx="328202" cy="4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https://upload.wikimedia.org/wikipedia/commons/e/e8/Hunts-Barbecue-Sauce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869" y="5582562"/>
            <a:ext cx="328202" cy="4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http://i.imgur.com/noNq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815" y="4669032"/>
            <a:ext cx="547829" cy="36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1.bp.blogspot.com/_pYSm7Bd6ZV4/TTeNSzgcAZI/AAAAAAAAAQs/KfamGV2HsNE/s1600/honey%2Bgarlic%2Bchicken%2Bdrumstick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150" y="3985215"/>
            <a:ext cx="519759" cy="34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https://upload.wikimedia.org/wikipedia/commons/e/e8/Hunts-Barbecue-Sauce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573" y="3967110"/>
            <a:ext cx="328202" cy="4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http://www.ikea.com/PIAimages/25795_PE099076_S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974" y="3964070"/>
            <a:ext cx="406484" cy="40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ight Arrow 23"/>
          <p:cNvSpPr/>
          <p:nvPr/>
        </p:nvSpPr>
        <p:spPr>
          <a:xfrm>
            <a:off x="8817439" y="4055073"/>
            <a:ext cx="361152" cy="241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12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</a:t>
            </a:r>
          </a:p>
        </p:txBody>
      </p:sp>
      <p:graphicFrame>
        <p:nvGraphicFramePr>
          <p:cNvPr id="269316" name="Object 4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2766526" y="1787844"/>
          <a:ext cx="6137275" cy="288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5" name="Worksheet" r:id="rId4" imgW="3835400" imgH="1803400" progId="Excel.Sheet.8">
                  <p:embed/>
                </p:oleObj>
              </mc:Choice>
              <mc:Fallback>
                <p:oleObj name="Worksheet" r:id="rId4" imgW="3835400" imgH="1803400" progId="Excel.Sheet.8">
                  <p:embed/>
                  <p:pic>
                    <p:nvPicPr>
                      <p:cNvPr id="26931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6526" y="1787844"/>
                        <a:ext cx="6137275" cy="288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9317" name="Text Box 5"/>
          <p:cNvSpPr txBox="1">
            <a:spLocks noChangeArrowheads="1"/>
          </p:cNvSpPr>
          <p:nvPr/>
        </p:nvSpPr>
        <p:spPr bwMode="auto">
          <a:xfrm>
            <a:off x="2667000" y="4724401"/>
            <a:ext cx="7062300" cy="1754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Arial" charset="0"/>
              </a:rPr>
              <a:t>Which one of these association rules has a support of at least 50% </a:t>
            </a:r>
          </a:p>
          <a:p>
            <a:r>
              <a:rPr lang="en-US" sz="1800" dirty="0">
                <a:latin typeface="Arial" charset="0"/>
              </a:rPr>
              <a:t>and the highest confidence?</a:t>
            </a:r>
          </a:p>
          <a:p>
            <a:pPr>
              <a:buFont typeface="+mj-lt"/>
              <a:buAutoNum type="alphaLcParenR"/>
            </a:pPr>
            <a:r>
              <a:rPr lang="en-US" sz="1800" dirty="0">
                <a:latin typeface="Arial" charset="0"/>
              </a:rPr>
              <a:t>Item 3 </a:t>
            </a:r>
            <a:r>
              <a:rPr lang="en-US" sz="1800" dirty="0">
                <a:latin typeface="Arial" charset="0"/>
                <a:sym typeface="Wingdings"/>
              </a:rPr>
              <a:t></a:t>
            </a:r>
            <a:r>
              <a:rPr lang="en-US" sz="1800" dirty="0">
                <a:latin typeface="Arial" charset="0"/>
              </a:rPr>
              <a:t> Item 5</a:t>
            </a:r>
          </a:p>
          <a:p>
            <a:pPr>
              <a:buFontTx/>
              <a:buAutoNum type="alphaLcParenR"/>
            </a:pPr>
            <a:r>
              <a:rPr lang="en-US" sz="1800" dirty="0">
                <a:latin typeface="Arial" charset="0"/>
              </a:rPr>
              <a:t>Item 4 </a:t>
            </a:r>
            <a:r>
              <a:rPr lang="en-US" sz="1800" dirty="0">
                <a:latin typeface="Arial" charset="0"/>
                <a:sym typeface="Wingdings"/>
              </a:rPr>
              <a:t></a:t>
            </a:r>
            <a:r>
              <a:rPr lang="en-US" sz="1800" dirty="0">
                <a:latin typeface="Arial" charset="0"/>
              </a:rPr>
              <a:t> Item 5</a:t>
            </a:r>
          </a:p>
          <a:p>
            <a:pPr>
              <a:buFontTx/>
              <a:buAutoNum type="alphaLcParenR"/>
            </a:pPr>
            <a:r>
              <a:rPr lang="en-US" sz="1800" dirty="0">
                <a:latin typeface="Arial" charset="0"/>
              </a:rPr>
              <a:t>Item 2 </a:t>
            </a:r>
            <a:r>
              <a:rPr lang="en-US" sz="1800" dirty="0">
                <a:latin typeface="Arial" charset="0"/>
                <a:sym typeface="Wingdings"/>
              </a:rPr>
              <a:t></a:t>
            </a:r>
            <a:r>
              <a:rPr lang="en-US" sz="1800" dirty="0">
                <a:latin typeface="Arial" charset="0"/>
              </a:rPr>
              <a:t> Item 1</a:t>
            </a:r>
          </a:p>
          <a:p>
            <a:pPr>
              <a:buFontTx/>
              <a:buAutoNum type="alphaLcParenR"/>
            </a:pPr>
            <a:r>
              <a:rPr lang="en-US" sz="1800" dirty="0">
                <a:latin typeface="Arial" charset="0"/>
              </a:rPr>
              <a:t>Item 5 </a:t>
            </a:r>
            <a:r>
              <a:rPr lang="en-US" sz="1800" dirty="0">
                <a:latin typeface="Arial" charset="0"/>
                <a:sym typeface="Wingdings"/>
              </a:rPr>
              <a:t></a:t>
            </a:r>
            <a:r>
              <a:rPr lang="en-US" sz="1800" dirty="0">
                <a:latin typeface="Arial" charset="0"/>
              </a:rPr>
              <a:t> Item 3</a:t>
            </a:r>
          </a:p>
        </p:txBody>
      </p:sp>
    </p:spTree>
    <p:extLst>
      <p:ext uri="{BB962C8B-B14F-4D97-AF65-F5344CB8AC3E}">
        <p14:creationId xmlns:p14="http://schemas.microsoft.com/office/powerpoint/2010/main" val="163273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(K-Means)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What is clustering?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Grouping data entries based on similarity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Intra-cluster similarity is minimized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Inter-cluster similarity is maximized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Unsupervised learning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 There is no ground truth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 Used in data exploration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  <p:grpSp>
        <p:nvGrpSpPr>
          <p:cNvPr id="5" name="Group 6"/>
          <p:cNvGrpSpPr>
            <a:grpSpLocks/>
          </p:cNvGrpSpPr>
          <p:nvPr/>
        </p:nvGrpSpPr>
        <p:grpSpPr bwMode="auto">
          <a:xfrm>
            <a:off x="7330868" y="4344809"/>
            <a:ext cx="2569590" cy="2114976"/>
            <a:chOff x="2160" y="2544"/>
            <a:chExt cx="1920" cy="1687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2736" y="2544"/>
              <a:ext cx="0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400">
                <a:latin typeface="Arial" charset="0"/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2736" y="3696"/>
              <a:ext cx="13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400">
                <a:latin typeface="Arial" charset="0"/>
              </a:endParaRPr>
            </a:p>
          </p:txBody>
        </p:sp>
        <p:sp>
          <p:nvSpPr>
            <p:cNvPr id="8" name="Freeform 9"/>
            <p:cNvSpPr>
              <a:spLocks/>
            </p:cNvSpPr>
            <p:nvPr/>
          </p:nvSpPr>
          <p:spPr bwMode="auto">
            <a:xfrm>
              <a:off x="2226" y="3696"/>
              <a:ext cx="510" cy="535"/>
            </a:xfrm>
            <a:custGeom>
              <a:avLst/>
              <a:gdLst>
                <a:gd name="T0" fmla="*/ 510 w 510"/>
                <a:gd name="T1" fmla="*/ 0 h 535"/>
                <a:gd name="T2" fmla="*/ 0 w 510"/>
                <a:gd name="T3" fmla="*/ 535 h 53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10" h="535">
                  <a:moveTo>
                    <a:pt x="510" y="0"/>
                  </a:moveTo>
                  <a:lnTo>
                    <a:pt x="0" y="53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9" name="AutoShape 10"/>
            <p:cNvSpPr>
              <a:spLocks noChangeArrowheads="1"/>
            </p:cNvSpPr>
            <p:nvPr/>
          </p:nvSpPr>
          <p:spPr bwMode="auto">
            <a:xfrm>
              <a:off x="3264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400">
                <a:latin typeface="Arial" charset="0"/>
              </a:endParaRPr>
            </a:p>
          </p:txBody>
        </p:sp>
        <p:sp>
          <p:nvSpPr>
            <p:cNvPr id="10" name="AutoShape 11"/>
            <p:cNvSpPr>
              <a:spLocks noChangeArrowheads="1"/>
            </p:cNvSpPr>
            <p:nvPr/>
          </p:nvSpPr>
          <p:spPr bwMode="auto">
            <a:xfrm>
              <a:off x="3408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400">
                <a:latin typeface="Arial" charset="0"/>
              </a:endParaRPr>
            </a:p>
          </p:txBody>
        </p:sp>
        <p:sp>
          <p:nvSpPr>
            <p:cNvPr id="11" name="AutoShape 12"/>
            <p:cNvSpPr>
              <a:spLocks noChangeArrowheads="1"/>
            </p:cNvSpPr>
            <p:nvPr/>
          </p:nvSpPr>
          <p:spPr bwMode="auto">
            <a:xfrm>
              <a:off x="3360" y="273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400">
                <a:latin typeface="Arial" charset="0"/>
              </a:endParaRPr>
            </a:p>
          </p:txBody>
        </p:sp>
        <p:sp>
          <p:nvSpPr>
            <p:cNvPr id="12" name="AutoShape 13"/>
            <p:cNvSpPr>
              <a:spLocks noChangeArrowheads="1"/>
            </p:cNvSpPr>
            <p:nvPr/>
          </p:nvSpPr>
          <p:spPr bwMode="auto">
            <a:xfrm>
              <a:off x="3360" y="302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400">
                <a:latin typeface="Arial" charset="0"/>
              </a:endParaRPr>
            </a:p>
          </p:txBody>
        </p:sp>
        <p:sp>
          <p:nvSpPr>
            <p:cNvPr id="13" name="AutoShape 14"/>
            <p:cNvSpPr>
              <a:spLocks noChangeArrowheads="1"/>
            </p:cNvSpPr>
            <p:nvPr/>
          </p:nvSpPr>
          <p:spPr bwMode="auto">
            <a:xfrm>
              <a:off x="3600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400">
                <a:latin typeface="Arial" charset="0"/>
              </a:endParaRPr>
            </a:p>
          </p:txBody>
        </p:sp>
        <p:sp>
          <p:nvSpPr>
            <p:cNvPr id="14" name="AutoShape 15"/>
            <p:cNvSpPr>
              <a:spLocks noChangeArrowheads="1"/>
            </p:cNvSpPr>
            <p:nvPr/>
          </p:nvSpPr>
          <p:spPr bwMode="auto">
            <a:xfrm>
              <a:off x="3504" y="278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400">
                <a:latin typeface="Arial" charset="0"/>
              </a:endParaRPr>
            </a:p>
          </p:txBody>
        </p:sp>
        <p:sp>
          <p:nvSpPr>
            <p:cNvPr id="15" name="AutoShape 16"/>
            <p:cNvSpPr>
              <a:spLocks noChangeArrowheads="1"/>
            </p:cNvSpPr>
            <p:nvPr/>
          </p:nvSpPr>
          <p:spPr bwMode="auto">
            <a:xfrm>
              <a:off x="3168" y="273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400">
                <a:latin typeface="Arial" charset="0"/>
              </a:endParaRPr>
            </a:p>
          </p:txBody>
        </p:sp>
        <p:sp>
          <p:nvSpPr>
            <p:cNvPr id="16" name="AutoShape 17"/>
            <p:cNvSpPr>
              <a:spLocks noChangeArrowheads="1"/>
            </p:cNvSpPr>
            <p:nvPr/>
          </p:nvSpPr>
          <p:spPr bwMode="auto">
            <a:xfrm>
              <a:off x="3504" y="297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400">
                <a:latin typeface="Arial" charset="0"/>
              </a:endParaRPr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>
              <a:off x="3168" y="297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400">
                <a:latin typeface="Arial" charset="0"/>
              </a:endParaRPr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>
              <a:off x="2160" y="3264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400">
                <a:latin typeface="Arial" charset="0"/>
              </a:endParaRPr>
            </a:p>
          </p:txBody>
        </p:sp>
        <p:sp>
          <p:nvSpPr>
            <p:cNvPr id="19" name="AutoShape 20"/>
            <p:cNvSpPr>
              <a:spLocks noChangeArrowheads="1"/>
            </p:cNvSpPr>
            <p:nvPr/>
          </p:nvSpPr>
          <p:spPr bwMode="auto">
            <a:xfrm>
              <a:off x="2304" y="3312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400">
                <a:latin typeface="Arial" charset="0"/>
              </a:endParaRPr>
            </a:p>
          </p:txBody>
        </p:sp>
        <p:sp>
          <p:nvSpPr>
            <p:cNvPr id="20" name="AutoShape 21"/>
            <p:cNvSpPr>
              <a:spLocks noChangeArrowheads="1"/>
            </p:cNvSpPr>
            <p:nvPr/>
          </p:nvSpPr>
          <p:spPr bwMode="auto">
            <a:xfrm>
              <a:off x="2304" y="3456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400">
                <a:latin typeface="Arial" charset="0"/>
              </a:endParaRPr>
            </a:p>
          </p:txBody>
        </p:sp>
        <p:sp>
          <p:nvSpPr>
            <p:cNvPr id="21" name="AutoShape 22"/>
            <p:cNvSpPr>
              <a:spLocks noChangeArrowheads="1"/>
            </p:cNvSpPr>
            <p:nvPr/>
          </p:nvSpPr>
          <p:spPr bwMode="auto">
            <a:xfrm>
              <a:off x="2448" y="3312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400">
                <a:latin typeface="Arial" charset="0"/>
              </a:endParaRPr>
            </a:p>
          </p:txBody>
        </p:sp>
        <p:sp>
          <p:nvSpPr>
            <p:cNvPr id="22" name="AutoShape 23"/>
            <p:cNvSpPr>
              <a:spLocks noChangeArrowheads="1"/>
            </p:cNvSpPr>
            <p:nvPr/>
          </p:nvSpPr>
          <p:spPr bwMode="auto">
            <a:xfrm>
              <a:off x="2352" y="3168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400">
                <a:latin typeface="Arial" charset="0"/>
              </a:endParaRPr>
            </a:p>
          </p:txBody>
        </p:sp>
        <p:sp>
          <p:nvSpPr>
            <p:cNvPr id="23" name="AutoShape 24"/>
            <p:cNvSpPr>
              <a:spLocks noChangeArrowheads="1"/>
            </p:cNvSpPr>
            <p:nvPr/>
          </p:nvSpPr>
          <p:spPr bwMode="auto">
            <a:xfrm>
              <a:off x="2448" y="3456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400">
                <a:latin typeface="Arial" charset="0"/>
              </a:endParaRPr>
            </a:p>
          </p:txBody>
        </p:sp>
        <p:sp>
          <p:nvSpPr>
            <p:cNvPr id="24" name="AutoShape 25"/>
            <p:cNvSpPr>
              <a:spLocks noChangeArrowheads="1"/>
            </p:cNvSpPr>
            <p:nvPr/>
          </p:nvSpPr>
          <p:spPr bwMode="auto">
            <a:xfrm>
              <a:off x="2160" y="3408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400">
                <a:latin typeface="Arial" charset="0"/>
              </a:endParaRPr>
            </a:p>
          </p:txBody>
        </p:sp>
        <p:sp>
          <p:nvSpPr>
            <p:cNvPr id="25" name="AutoShape 26"/>
            <p:cNvSpPr>
              <a:spLocks noChangeArrowheads="1"/>
            </p:cNvSpPr>
            <p:nvPr/>
          </p:nvSpPr>
          <p:spPr bwMode="auto">
            <a:xfrm>
              <a:off x="3504" y="355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400">
                <a:latin typeface="Arial" charset="0"/>
              </a:endParaRPr>
            </a:p>
          </p:txBody>
        </p:sp>
        <p:sp>
          <p:nvSpPr>
            <p:cNvPr id="26" name="AutoShape 27"/>
            <p:cNvSpPr>
              <a:spLocks noChangeArrowheads="1"/>
            </p:cNvSpPr>
            <p:nvPr/>
          </p:nvSpPr>
          <p:spPr bwMode="auto">
            <a:xfrm>
              <a:off x="3792" y="360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400">
                <a:latin typeface="Arial" charset="0"/>
              </a:endParaRPr>
            </a:p>
          </p:txBody>
        </p:sp>
        <p:sp>
          <p:nvSpPr>
            <p:cNvPr id="27" name="AutoShape 28"/>
            <p:cNvSpPr>
              <a:spLocks noChangeArrowheads="1"/>
            </p:cNvSpPr>
            <p:nvPr/>
          </p:nvSpPr>
          <p:spPr bwMode="auto">
            <a:xfrm>
              <a:off x="3648" y="369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400">
                <a:latin typeface="Arial" charset="0"/>
              </a:endParaRPr>
            </a:p>
          </p:txBody>
        </p:sp>
        <p:sp>
          <p:nvSpPr>
            <p:cNvPr id="28" name="AutoShape 29"/>
            <p:cNvSpPr>
              <a:spLocks noChangeArrowheads="1"/>
            </p:cNvSpPr>
            <p:nvPr/>
          </p:nvSpPr>
          <p:spPr bwMode="auto">
            <a:xfrm>
              <a:off x="3504" y="379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400">
                <a:latin typeface="Arial" charset="0"/>
              </a:endParaRPr>
            </a:p>
          </p:txBody>
        </p:sp>
        <p:sp>
          <p:nvSpPr>
            <p:cNvPr id="29" name="AutoShape 30"/>
            <p:cNvSpPr>
              <a:spLocks noChangeArrowheads="1"/>
            </p:cNvSpPr>
            <p:nvPr/>
          </p:nvSpPr>
          <p:spPr bwMode="auto">
            <a:xfrm>
              <a:off x="3696" y="379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400">
                <a:latin typeface="Arial" charset="0"/>
              </a:endParaRPr>
            </a:p>
          </p:txBody>
        </p:sp>
        <p:sp>
          <p:nvSpPr>
            <p:cNvPr id="30" name="AutoShape 31"/>
            <p:cNvSpPr>
              <a:spLocks noChangeArrowheads="1"/>
            </p:cNvSpPr>
            <p:nvPr/>
          </p:nvSpPr>
          <p:spPr bwMode="auto">
            <a:xfrm flipV="1">
              <a:off x="3504" y="3648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400">
                <a:latin typeface="Arial" charset="0"/>
              </a:endParaRPr>
            </a:p>
          </p:txBody>
        </p:sp>
        <p:sp>
          <p:nvSpPr>
            <p:cNvPr id="31" name="AutoShape 32"/>
            <p:cNvSpPr>
              <a:spLocks noChangeArrowheads="1"/>
            </p:cNvSpPr>
            <p:nvPr/>
          </p:nvSpPr>
          <p:spPr bwMode="auto">
            <a:xfrm>
              <a:off x="3696" y="350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400">
                <a:latin typeface="Arial" charset="0"/>
              </a:endParaRPr>
            </a:p>
          </p:txBody>
        </p:sp>
      </p:grpSp>
      <p:grpSp>
        <p:nvGrpSpPr>
          <p:cNvPr id="32" name="Group 33"/>
          <p:cNvGrpSpPr>
            <a:grpSpLocks/>
          </p:cNvGrpSpPr>
          <p:nvPr/>
        </p:nvGrpSpPr>
        <p:grpSpPr bwMode="auto">
          <a:xfrm>
            <a:off x="9268637" y="3542346"/>
            <a:ext cx="2569590" cy="1985846"/>
            <a:chOff x="3312" y="1584"/>
            <a:chExt cx="1920" cy="1584"/>
          </a:xfrm>
        </p:grpSpPr>
        <p:sp>
          <p:nvSpPr>
            <p:cNvPr id="33" name="Line 34"/>
            <p:cNvSpPr>
              <a:spLocks noChangeShapeType="1"/>
            </p:cNvSpPr>
            <p:nvPr/>
          </p:nvSpPr>
          <p:spPr bwMode="auto">
            <a:xfrm flipH="1" flipV="1">
              <a:off x="3312" y="2736"/>
              <a:ext cx="144" cy="432"/>
            </a:xfrm>
            <a:prstGeom prst="line">
              <a:avLst/>
            </a:prstGeom>
            <a:noFill/>
            <a:ln w="25400">
              <a:solidFill>
                <a:srgbClr val="CC66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1400">
                <a:latin typeface="Arial" charset="0"/>
              </a:endParaRPr>
            </a:p>
          </p:txBody>
        </p:sp>
        <p:sp>
          <p:nvSpPr>
            <p:cNvPr id="34" name="AutoShape 35"/>
            <p:cNvSpPr>
              <a:spLocks noChangeArrowheads="1"/>
            </p:cNvSpPr>
            <p:nvPr/>
          </p:nvSpPr>
          <p:spPr bwMode="auto">
            <a:xfrm>
              <a:off x="3984" y="1584"/>
              <a:ext cx="1248" cy="672"/>
            </a:xfrm>
            <a:prstGeom prst="wedgeRectCallout">
              <a:avLst>
                <a:gd name="adj1" fmla="val -93509"/>
                <a:gd name="adj2" fmla="val 150894"/>
              </a:avLst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en-US" sz="1600">
                  <a:latin typeface="Tahoma" charset="0"/>
                </a:rPr>
                <a:t>Inter-cluster distances are maximized</a:t>
              </a:r>
            </a:p>
          </p:txBody>
        </p:sp>
      </p:grpSp>
      <p:grpSp>
        <p:nvGrpSpPr>
          <p:cNvPr id="35" name="Group 36"/>
          <p:cNvGrpSpPr>
            <a:grpSpLocks/>
          </p:cNvGrpSpPr>
          <p:nvPr/>
        </p:nvGrpSpPr>
        <p:grpSpPr bwMode="auto">
          <a:xfrm>
            <a:off x="7068335" y="4431656"/>
            <a:ext cx="2640521" cy="1805315"/>
            <a:chOff x="1915" y="2208"/>
            <a:chExt cx="1973" cy="1440"/>
          </a:xfrm>
        </p:grpSpPr>
        <p:sp>
          <p:nvSpPr>
            <p:cNvPr id="36" name="Oval 37"/>
            <p:cNvSpPr>
              <a:spLocks noChangeArrowheads="1"/>
            </p:cNvSpPr>
            <p:nvPr/>
          </p:nvSpPr>
          <p:spPr bwMode="auto">
            <a:xfrm>
              <a:off x="1915" y="2616"/>
              <a:ext cx="816" cy="72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400">
                <a:latin typeface="Arial" charset="0"/>
              </a:endParaRPr>
            </a:p>
          </p:txBody>
        </p:sp>
        <p:sp>
          <p:nvSpPr>
            <p:cNvPr id="37" name="Oval 38"/>
            <p:cNvSpPr>
              <a:spLocks noChangeArrowheads="1"/>
            </p:cNvSpPr>
            <p:nvPr/>
          </p:nvSpPr>
          <p:spPr bwMode="auto">
            <a:xfrm>
              <a:off x="2928" y="2208"/>
              <a:ext cx="720" cy="624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400">
                <a:latin typeface="Arial" charset="0"/>
              </a:endParaRPr>
            </a:p>
          </p:txBody>
        </p:sp>
        <p:sp>
          <p:nvSpPr>
            <p:cNvPr id="38" name="Oval 39"/>
            <p:cNvSpPr>
              <a:spLocks noChangeArrowheads="1"/>
            </p:cNvSpPr>
            <p:nvPr/>
          </p:nvSpPr>
          <p:spPr bwMode="auto">
            <a:xfrm>
              <a:off x="3216" y="3024"/>
              <a:ext cx="672" cy="624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400">
                <a:latin typeface="Arial" charset="0"/>
              </a:endParaRPr>
            </a:p>
          </p:txBody>
        </p:sp>
      </p:grpSp>
      <p:grpSp>
        <p:nvGrpSpPr>
          <p:cNvPr id="39" name="Group 40"/>
          <p:cNvGrpSpPr>
            <a:grpSpLocks/>
          </p:cNvGrpSpPr>
          <p:nvPr/>
        </p:nvGrpSpPr>
        <p:grpSpPr bwMode="auto">
          <a:xfrm>
            <a:off x="5699718" y="3944549"/>
            <a:ext cx="1927193" cy="1323897"/>
            <a:chOff x="816" y="1776"/>
            <a:chExt cx="1440" cy="1056"/>
          </a:xfrm>
        </p:grpSpPr>
        <p:sp>
          <p:nvSpPr>
            <p:cNvPr id="40" name="Line 41"/>
            <p:cNvSpPr>
              <a:spLocks noChangeShapeType="1"/>
            </p:cNvSpPr>
            <p:nvPr/>
          </p:nvSpPr>
          <p:spPr bwMode="auto">
            <a:xfrm flipV="1">
              <a:off x="2064" y="2736"/>
              <a:ext cx="192" cy="96"/>
            </a:xfrm>
            <a:prstGeom prst="line">
              <a:avLst/>
            </a:prstGeom>
            <a:noFill/>
            <a:ln w="25400">
              <a:solidFill>
                <a:srgbClr val="CC66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1400">
                <a:latin typeface="Arial" charset="0"/>
              </a:endParaRPr>
            </a:p>
          </p:txBody>
        </p:sp>
        <p:sp>
          <p:nvSpPr>
            <p:cNvPr id="41" name="AutoShape 42"/>
            <p:cNvSpPr>
              <a:spLocks noChangeArrowheads="1"/>
            </p:cNvSpPr>
            <p:nvPr/>
          </p:nvSpPr>
          <p:spPr bwMode="auto">
            <a:xfrm>
              <a:off x="816" y="1776"/>
              <a:ext cx="1248" cy="672"/>
            </a:xfrm>
            <a:prstGeom prst="wedgeRectCallout">
              <a:avLst>
                <a:gd name="adj1" fmla="val 56250"/>
                <a:gd name="adj2" fmla="val 92856"/>
              </a:avLst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en-US" sz="1600" dirty="0">
                  <a:latin typeface="Tahoma" charset="0"/>
                </a:rPr>
                <a:t>Intra-cluster distances are minimized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732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50461CD-08E2-4BA3-B259-9147885F2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Rule Mining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4D150B4-729F-4F8A-99A5-61F1569C9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Generate “Frequent Item Sets” with support &gt;= threshold</a:t>
            </a:r>
          </a:p>
          <a:p>
            <a:r>
              <a:rPr lang="en-US" dirty="0"/>
              <a:t>2. Among these frequent item sets, identify association rules with high confidence.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Step 1 is challenging because the total possible combinations of items is exponentially large.  For N items, the number of possible combination is 2</a:t>
            </a:r>
            <a:r>
              <a:rPr lang="en-US" baseline="30000" dirty="0"/>
              <a:t>N</a:t>
            </a:r>
            <a:r>
              <a:rPr lang="en-US" dirty="0"/>
              <a:t> -1 </a:t>
            </a:r>
            <a:endParaRPr lang="en-US" baseline="300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An algorithm called FP-Growth is implemented in 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E7EF2DC-2058-42E7-86D0-431B85FF5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38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BC4D1B3-C054-48B8-B47D-A9DB02359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1E3BB77-681B-48FB-93E7-620975916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A spark Data-frame with one column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Each row is a </a:t>
            </a:r>
            <a:r>
              <a:rPr lang="en-US" dirty="0" smtClean="0"/>
              <a:t>transaction </a:t>
            </a:r>
            <a:r>
              <a:rPr lang="en-US" b="1" dirty="0" smtClean="0"/>
              <a:t>array</a:t>
            </a:r>
            <a:endParaRPr lang="en-US" b="1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“1,2,3”, “4,5”, “1,4,6”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first, create a R data frame with strings of transactions, then split them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01B7D6D-30BC-431F-AC96-BE6C706B3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  <p:graphicFrame>
        <p:nvGraphicFramePr>
          <p:cNvPr id="21" name="Object 4">
            <a:extLst>
              <a:ext uri="{FF2B5EF4-FFF2-40B4-BE49-F238E27FC236}">
                <a16:creationId xmlns="" xmlns:a16="http://schemas.microsoft.com/office/drawing/2014/main" id="{88ED3C73-7CE9-443E-86E5-761857EAD2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9901059"/>
              </p:ext>
            </p:extLst>
          </p:nvPr>
        </p:nvGraphicFramePr>
        <p:xfrm>
          <a:off x="6784623" y="666573"/>
          <a:ext cx="5361809" cy="2521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5" name="Worksheet" r:id="rId3" imgW="3835400" imgH="1803400" progId="Excel.Sheet.8">
                  <p:embed/>
                </p:oleObj>
              </mc:Choice>
              <mc:Fallback>
                <p:oleObj name="Worksheet" r:id="rId3" imgW="3835400" imgH="1803400" progId="Excel.Sheet.8">
                  <p:embed/>
                  <p:pic>
                    <p:nvPicPr>
                      <p:cNvPr id="21" name="Object 4">
                        <a:extLst>
                          <a:ext uri="{FF2B5EF4-FFF2-40B4-BE49-F238E27FC236}">
                            <a16:creationId xmlns="" xmlns:a16="http://schemas.microsoft.com/office/drawing/2014/main" id="{88ED3C73-7CE9-443E-86E5-761857EAD2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4623" y="666573"/>
                        <a:ext cx="5361809" cy="25214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7" name="Ink 96">
                <a:extLst>
                  <a:ext uri="{FF2B5EF4-FFF2-40B4-BE49-F238E27FC236}">
                    <a16:creationId xmlns="" xmlns:a16="http://schemas.microsoft.com/office/drawing/2014/main" id="{87D3D27C-92C8-4C4E-B5C0-4C11DDD22799}"/>
                  </a:ext>
                </a:extLst>
              </p14:cNvPr>
              <p14:cNvContentPartPr/>
              <p14:nvPr/>
            </p14:nvContentPartPr>
            <p14:xfrm>
              <a:off x="3025378" y="4329280"/>
              <a:ext cx="17120" cy="57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87D3D27C-92C8-4C4E-B5C0-4C11DDD2279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21535" y="4325553"/>
                <a:ext cx="24457" cy="12875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37"/>
          <p:cNvSpPr>
            <a:spLocks noChangeArrowheads="1"/>
          </p:cNvSpPr>
          <p:nvPr/>
        </p:nvSpPr>
        <p:spPr bwMode="auto">
          <a:xfrm>
            <a:off x="1010195" y="4036893"/>
            <a:ext cx="971876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err="1"/>
              <a:t>df</a:t>
            </a:r>
            <a:r>
              <a:rPr lang="en-US" sz="1600" dirty="0"/>
              <a:t> &lt;- </a:t>
            </a:r>
            <a:r>
              <a:rPr lang="en-US" sz="1600" dirty="0" err="1"/>
              <a:t>selectExpr</a:t>
            </a:r>
            <a:r>
              <a:rPr lang="en-US" sz="1600" dirty="0"/>
              <a:t>(</a:t>
            </a:r>
            <a:r>
              <a:rPr lang="en-US" sz="1600" dirty="0" err="1"/>
              <a:t>createDataFrame</a:t>
            </a:r>
            <a:r>
              <a:rPr lang="en-US" sz="1600" dirty="0"/>
              <a:t>(</a:t>
            </a:r>
            <a:r>
              <a:rPr lang="en-US" sz="1600" dirty="0" err="1"/>
              <a:t>data.frame</a:t>
            </a:r>
            <a:r>
              <a:rPr lang="en-US" sz="1600" dirty="0"/>
              <a:t>(</a:t>
            </a:r>
            <a:r>
              <a:rPr lang="en-US" sz="1600" dirty="0" err="1"/>
              <a:t>rawItems</a:t>
            </a:r>
            <a:r>
              <a:rPr lang="en-US" sz="1600" dirty="0"/>
              <a:t> = c</a:t>
            </a:r>
            <a:r>
              <a:rPr lang="en-US" sz="1600" dirty="0" smtClean="0"/>
              <a:t>(</a:t>
            </a:r>
            <a:r>
              <a:rPr lang="en-US" altLang="en-US" sz="1600" dirty="0">
                <a:solidFill>
                  <a:srgbClr val="000000"/>
                </a:solidFill>
                <a:latin typeface="Arial Unicode MS" panose="020B0604020202020204" pitchFamily="34" charset="-128"/>
              </a:rPr>
              <a:t>"3,5", "1,2,4", "1,2,5", "1,2,4", "1,2,3,5", "3,5", "", "1,4,5", "1,2", "1,4,5"</a:t>
            </a:r>
            <a:r>
              <a:rPr lang="en-US" sz="1600" dirty="0" smtClean="0"/>
              <a:t>))), </a:t>
            </a:r>
            <a:r>
              <a:rPr lang="en-US" sz="1600" dirty="0"/>
              <a:t>"split(</a:t>
            </a:r>
            <a:r>
              <a:rPr lang="en-US" sz="1600" dirty="0" err="1"/>
              <a:t>rawItems</a:t>
            </a:r>
            <a:r>
              <a:rPr lang="en-US" sz="1600" dirty="0"/>
              <a:t>, ',') AS items")</a:t>
            </a:r>
            <a:endParaRPr kumimoji="0" lang="en-US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21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079" y="1845734"/>
            <a:ext cx="2066925" cy="3400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column with 1-D spark Array data type</a:t>
            </a:r>
          </a:p>
          <a:p>
            <a:r>
              <a:rPr lang="en-US" dirty="0" smtClean="0"/>
              <a:t>Spark Array: An object, with multiple elements listed.</a:t>
            </a:r>
          </a:p>
          <a:p>
            <a:r>
              <a:rPr lang="en-US" dirty="0" smtClean="0"/>
              <a:t>Elements should have the same data type (e.g., INT)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60817" y="3002404"/>
            <a:ext cx="2163451" cy="2450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4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BC4D1B3-C054-48B8-B47D-A9DB02359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 smtClean="0"/>
              <a:t>In </a:t>
            </a:r>
            <a:r>
              <a:rPr lang="en-US" dirty="0" err="1" smtClean="0"/>
              <a:t>SparkR</a:t>
            </a:r>
            <a:r>
              <a:rPr lang="en-US" dirty="0" smtClean="0"/>
              <a:t> 2.2 or later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01B7D6D-30BC-431F-AC96-BE6C706B3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7" name="Ink 96">
                <a:extLst>
                  <a:ext uri="{FF2B5EF4-FFF2-40B4-BE49-F238E27FC236}">
                    <a16:creationId xmlns="" xmlns:a16="http://schemas.microsoft.com/office/drawing/2014/main" id="{87D3D27C-92C8-4C4E-B5C0-4C11DDD22799}"/>
                  </a:ext>
                </a:extLst>
              </p14:cNvPr>
              <p14:cNvContentPartPr/>
              <p14:nvPr/>
            </p14:nvContentPartPr>
            <p14:xfrm>
              <a:off x="3025378" y="4329280"/>
              <a:ext cx="17120" cy="57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87D3D27C-92C8-4C4E-B5C0-4C11DDD2279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21535" y="4325553"/>
                <a:ext cx="24457" cy="12875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4E52E396-DF2F-4B86-BB27-08301356C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Then run the </a:t>
            </a:r>
            <a:r>
              <a:rPr lang="en-US" dirty="0" smtClean="0"/>
              <a:t>FP-growth </a:t>
            </a:r>
            <a:r>
              <a:rPr lang="en-US" dirty="0"/>
              <a:t>function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Give the </a:t>
            </a:r>
            <a:r>
              <a:rPr lang="en-US" sz="2400" dirty="0" err="1"/>
              <a:t>DataFrame</a:t>
            </a:r>
            <a:r>
              <a:rPr lang="en-US" sz="2400" dirty="0"/>
              <a:t>, column, </a:t>
            </a:r>
            <a:r>
              <a:rPr lang="en-US" sz="2400" dirty="0" smtClean="0"/>
              <a:t>and thresholds </a:t>
            </a:r>
            <a:r>
              <a:rPr lang="en-US" sz="2400" dirty="0"/>
              <a:t>(support, confidence)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F4A415A-60A1-43CA-81C3-545F9E3458BA}"/>
              </a:ext>
            </a:extLst>
          </p:cNvPr>
          <p:cNvSpPr/>
          <p:nvPr/>
        </p:nvSpPr>
        <p:spPr>
          <a:xfrm>
            <a:off x="1097280" y="3567952"/>
            <a:ext cx="1091870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fpm &lt;- </a:t>
            </a:r>
            <a:r>
              <a:rPr lang="en-US" dirty="0" err="1"/>
              <a:t>spark.fpGrowth</a:t>
            </a:r>
            <a:r>
              <a:rPr lang="en-US" dirty="0"/>
              <a:t>(</a:t>
            </a:r>
            <a:r>
              <a:rPr lang="en-US" dirty="0" err="1"/>
              <a:t>df</a:t>
            </a:r>
            <a:r>
              <a:rPr lang="en-US" dirty="0"/>
              <a:t>, </a:t>
            </a:r>
            <a:r>
              <a:rPr lang="en-US" dirty="0" err="1"/>
              <a:t>itemsCol</a:t>
            </a:r>
            <a:r>
              <a:rPr lang="en-US" dirty="0"/>
              <a:t>="items", </a:t>
            </a:r>
            <a:r>
              <a:rPr lang="en-US" dirty="0" err="1" smtClean="0"/>
              <a:t>minSupport</a:t>
            </a:r>
            <a:r>
              <a:rPr lang="en-US" dirty="0" smtClean="0"/>
              <a:t>=0.3, </a:t>
            </a:r>
            <a:r>
              <a:rPr lang="en-US" dirty="0" err="1"/>
              <a:t>minConfidence</a:t>
            </a:r>
            <a:r>
              <a:rPr lang="en-US" dirty="0"/>
              <a:t>=0.5)</a:t>
            </a:r>
          </a:p>
          <a:p>
            <a:endParaRPr lang="en-US" dirty="0"/>
          </a:p>
          <a:p>
            <a:r>
              <a:rPr lang="en-US" dirty="0" err="1"/>
              <a:t>spark.freqItemsets</a:t>
            </a:r>
            <a:r>
              <a:rPr lang="en-US" dirty="0"/>
              <a:t>(fpm)  ## Check the frequent item set generated from the data</a:t>
            </a:r>
          </a:p>
          <a:p>
            <a:endParaRPr lang="en-US" dirty="0"/>
          </a:p>
          <a:p>
            <a:r>
              <a:rPr lang="en-US" dirty="0" err="1"/>
              <a:t>spark.associationRules</a:t>
            </a:r>
            <a:r>
              <a:rPr lang="en-US" dirty="0"/>
              <a:t>(fpm)  ## Check the association rules generated from the data</a:t>
            </a:r>
          </a:p>
          <a:p>
            <a:endParaRPr lang="en-US" dirty="0"/>
          </a:p>
          <a:p>
            <a:r>
              <a:rPr lang="en-US" dirty="0"/>
              <a:t>predict(fpm, </a:t>
            </a:r>
            <a:r>
              <a:rPr lang="en-US" dirty="0" err="1"/>
              <a:t>df</a:t>
            </a:r>
            <a:r>
              <a:rPr lang="en-US" dirty="0"/>
              <a:t>)    ## Given a data frame, predict if anything else would be associated with each transaction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4369" y="1181753"/>
            <a:ext cx="1745830" cy="359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7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925387" cy="4326466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1. Frequent item sets                                                  2. Association rules			3</a:t>
            </a:r>
            <a:r>
              <a:rPr lang="en-US" dirty="0"/>
              <a:t>. Predictions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sz="2900" dirty="0" smtClean="0"/>
              <a:t>For rule A-&gt; B , we can use “lift” to evaluate if it is useful (</a:t>
            </a:r>
            <a:r>
              <a:rPr lang="en-US" sz="2900" smtClean="0"/>
              <a:t>lift always &gt; 1)</a:t>
            </a:r>
            <a:endParaRPr lang="en-US" sz="2900" dirty="0" smtClean="0"/>
          </a:p>
          <a:p>
            <a:r>
              <a:rPr lang="en-US" sz="2900" dirty="0" smtClean="0"/>
              <a:t>Lift = </a:t>
            </a:r>
            <a:r>
              <a:rPr lang="en-US" sz="2900" dirty="0" err="1" smtClean="0"/>
              <a:t>Supp</a:t>
            </a:r>
            <a:r>
              <a:rPr lang="en-US" sz="2900" dirty="0" smtClean="0"/>
              <a:t>(A, B)/(</a:t>
            </a:r>
            <a:r>
              <a:rPr lang="en-US" sz="2900" dirty="0" err="1" smtClean="0"/>
              <a:t>Supp</a:t>
            </a:r>
            <a:r>
              <a:rPr lang="en-US" sz="2900" dirty="0" smtClean="0"/>
              <a:t>(A)*</a:t>
            </a:r>
            <a:r>
              <a:rPr lang="en-US" sz="2900" dirty="0" err="1" smtClean="0"/>
              <a:t>Supp</a:t>
            </a:r>
            <a:r>
              <a:rPr lang="en-US" sz="2900" dirty="0" smtClean="0"/>
              <a:t>(B)). </a:t>
            </a:r>
          </a:p>
          <a:p>
            <a:r>
              <a:rPr lang="en-US" sz="2900" dirty="0" smtClean="0"/>
              <a:t>Lift = (4-&gt;1) = (4/10)/(4/10*7/10) = 10/7 = 1.42857</a:t>
            </a:r>
          </a:p>
          <a:p>
            <a:r>
              <a:rPr lang="en-US" altLang="zh-CN" dirty="0" smtClean="0"/>
              <a:t>Larger lift suggests stronger association. Lift = 1 means no association (independent).</a:t>
            </a:r>
            <a:r>
              <a:rPr lang="en-US" dirty="0" smtClean="0"/>
              <a:t>            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842" y="2378851"/>
            <a:ext cx="4867275" cy="2019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371" y="2226451"/>
            <a:ext cx="1076325" cy="2171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0971" y="2378851"/>
            <a:ext cx="1990725" cy="23907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5917" y="5123745"/>
            <a:ext cx="182880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324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 if the items are in different rows?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4424923"/>
              </p:ext>
            </p:extLst>
          </p:nvPr>
        </p:nvGraphicFramePr>
        <p:xfrm>
          <a:off x="6620932" y="2015597"/>
          <a:ext cx="485616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720"/>
                <a:gridCol w="1618720"/>
                <a:gridCol w="16187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OrderID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ItemID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Quantity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10950" y="2384929"/>
            <a:ext cx="521553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Pull the data into a spark </a:t>
            </a:r>
            <a:r>
              <a:rPr lang="en-US" dirty="0" err="1" smtClean="0"/>
              <a:t>DataFrame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need to </a:t>
            </a:r>
            <a:r>
              <a:rPr lang="en-US" altLang="zh-CN" dirty="0" smtClean="0"/>
              <a:t>Group the data by </a:t>
            </a:r>
            <a:r>
              <a:rPr lang="en-US" altLang="zh-CN" dirty="0" err="1" smtClean="0"/>
              <a:t>OrderID</a:t>
            </a:r>
            <a:r>
              <a:rPr lang="en-US" altLang="zh-CN" dirty="0" smtClean="0"/>
              <a:t> and </a:t>
            </a:r>
          </a:p>
          <a:p>
            <a:r>
              <a:rPr lang="en-US" dirty="0" smtClean="0"/>
              <a:t>aggregate all the </a:t>
            </a:r>
            <a:r>
              <a:rPr lang="en-US" dirty="0" err="1" smtClean="0"/>
              <a:t>ItemID</a:t>
            </a:r>
            <a:r>
              <a:rPr lang="en-US" dirty="0" smtClean="0"/>
              <a:t> into one array for each order</a:t>
            </a:r>
          </a:p>
          <a:p>
            <a:r>
              <a:rPr lang="en-US" dirty="0" smtClean="0"/>
              <a:t>Use the </a:t>
            </a:r>
            <a:r>
              <a:rPr lang="en-US" dirty="0" err="1" smtClean="0"/>
              <a:t>collect_set</a:t>
            </a:r>
            <a:r>
              <a:rPr lang="en-US" dirty="0" smtClean="0"/>
              <a:t>() function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Use </a:t>
            </a:r>
            <a:r>
              <a:rPr lang="en-US" dirty="0" err="1" smtClean="0"/>
              <a:t>DataFrame</a:t>
            </a:r>
            <a:r>
              <a:rPr lang="en-US" dirty="0" smtClean="0"/>
              <a:t> Manipulation Function</a:t>
            </a:r>
            <a:endParaRPr lang="en-US" dirty="0"/>
          </a:p>
          <a:p>
            <a:endParaRPr lang="en-US" dirty="0"/>
          </a:p>
          <a:p>
            <a:r>
              <a:rPr lang="en-US" dirty="0" err="1" smtClean="0"/>
              <a:t>agg</a:t>
            </a:r>
            <a:r>
              <a:rPr lang="en-US" dirty="0" smtClean="0"/>
              <a:t>(</a:t>
            </a:r>
            <a:r>
              <a:rPr lang="en-US" dirty="0" err="1" smtClean="0"/>
              <a:t>groupBy</a:t>
            </a:r>
            <a:r>
              <a:rPr lang="en-US" dirty="0" smtClean="0"/>
              <a:t>(</a:t>
            </a:r>
            <a:r>
              <a:rPr lang="en-US" dirty="0" err="1" smtClean="0"/>
              <a:t>df</a:t>
            </a:r>
            <a:r>
              <a:rPr lang="en-US" dirty="0" smtClean="0"/>
              <a:t>, </a:t>
            </a:r>
            <a:r>
              <a:rPr lang="en-US" dirty="0" err="1" smtClean="0"/>
              <a:t>df$OrderID</a:t>
            </a:r>
            <a:r>
              <a:rPr lang="en-US" dirty="0" smtClean="0"/>
              <a:t>), </a:t>
            </a:r>
            <a:r>
              <a:rPr lang="en-US" dirty="0" err="1" smtClean="0"/>
              <a:t>ItemID</a:t>
            </a:r>
            <a:r>
              <a:rPr lang="en-US" dirty="0" smtClean="0"/>
              <a:t> = “</a:t>
            </a:r>
            <a:r>
              <a:rPr lang="en-US" dirty="0" err="1" smtClean="0"/>
              <a:t>collect_set</a:t>
            </a:r>
            <a:r>
              <a:rPr lang="en-US" dirty="0" smtClean="0"/>
              <a:t>”)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630333" y="2150533"/>
            <a:ext cx="889000" cy="2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198533" y="2015597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245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 if the items are in different rows?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1486712"/>
              </p:ext>
            </p:extLst>
          </p:nvPr>
        </p:nvGraphicFramePr>
        <p:xfrm>
          <a:off x="7230530" y="2134131"/>
          <a:ext cx="441113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3203"/>
                <a:gridCol w="293793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OrderID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Items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[A, B]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[A]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[B, C]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[A, B, </a:t>
                      </a:r>
                      <a:r>
                        <a:rPr lang="en-US" altLang="zh-CN" dirty="0" smtClean="0"/>
                        <a:t>C]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3880" y="2213836"/>
            <a:ext cx="608217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Pull the data into a spark </a:t>
            </a:r>
            <a:r>
              <a:rPr lang="en-US" dirty="0" err="1" smtClean="0"/>
              <a:t>DataFrame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need to </a:t>
            </a:r>
            <a:r>
              <a:rPr lang="en-US" altLang="zh-CN" dirty="0" smtClean="0"/>
              <a:t>Group the data by </a:t>
            </a:r>
            <a:r>
              <a:rPr lang="en-US" altLang="zh-CN" dirty="0" err="1" smtClean="0"/>
              <a:t>OrderID</a:t>
            </a:r>
            <a:r>
              <a:rPr lang="en-US" altLang="zh-CN" dirty="0" smtClean="0"/>
              <a:t> and </a:t>
            </a:r>
          </a:p>
          <a:p>
            <a:r>
              <a:rPr lang="en-US" dirty="0" smtClean="0"/>
              <a:t>aggregate all the </a:t>
            </a:r>
            <a:r>
              <a:rPr lang="en-US" dirty="0" err="1" smtClean="0"/>
              <a:t>ItemID</a:t>
            </a:r>
            <a:r>
              <a:rPr lang="en-US" dirty="0" smtClean="0"/>
              <a:t> into one array for each order</a:t>
            </a:r>
          </a:p>
          <a:p>
            <a:r>
              <a:rPr lang="en-US" dirty="0" smtClean="0"/>
              <a:t>Use the </a:t>
            </a:r>
            <a:r>
              <a:rPr lang="en-US" dirty="0" err="1" smtClean="0"/>
              <a:t>collect_set</a:t>
            </a:r>
            <a:r>
              <a:rPr lang="en-US" dirty="0" smtClean="0"/>
              <a:t>() function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Use </a:t>
            </a:r>
            <a:r>
              <a:rPr lang="en-US" dirty="0" err="1" smtClean="0"/>
              <a:t>DataFrame</a:t>
            </a:r>
            <a:r>
              <a:rPr lang="en-US" dirty="0" smtClean="0"/>
              <a:t> Manipulation Function</a:t>
            </a:r>
            <a:endParaRPr lang="en-US" dirty="0"/>
          </a:p>
          <a:p>
            <a:endParaRPr lang="en-US" dirty="0"/>
          </a:p>
          <a:p>
            <a:r>
              <a:rPr lang="en-US" dirty="0" err="1" smtClean="0"/>
              <a:t>df_agg</a:t>
            </a:r>
            <a:r>
              <a:rPr lang="en-US" dirty="0" smtClean="0"/>
              <a:t> &lt;- </a:t>
            </a:r>
            <a:r>
              <a:rPr lang="en-US" dirty="0" err="1" smtClean="0"/>
              <a:t>agg</a:t>
            </a:r>
            <a:r>
              <a:rPr lang="en-US" dirty="0" smtClean="0"/>
              <a:t>(</a:t>
            </a:r>
            <a:r>
              <a:rPr lang="en-US" dirty="0" err="1" smtClean="0"/>
              <a:t>groupBy</a:t>
            </a:r>
            <a:r>
              <a:rPr lang="en-US" dirty="0" smtClean="0"/>
              <a:t>(</a:t>
            </a:r>
            <a:r>
              <a:rPr lang="en-US" dirty="0" err="1" smtClean="0"/>
              <a:t>df</a:t>
            </a:r>
            <a:r>
              <a:rPr lang="en-US" dirty="0" smtClean="0"/>
              <a:t>, </a:t>
            </a:r>
            <a:r>
              <a:rPr lang="en-US" dirty="0" err="1" smtClean="0"/>
              <a:t>df$OrderID</a:t>
            </a:r>
            <a:r>
              <a:rPr lang="en-US" dirty="0" smtClean="0"/>
              <a:t>), </a:t>
            </a:r>
            <a:r>
              <a:rPr lang="en-US" dirty="0" err="1" smtClean="0"/>
              <a:t>ItemID</a:t>
            </a:r>
            <a:r>
              <a:rPr lang="en-US" dirty="0" smtClean="0"/>
              <a:t> = “</a:t>
            </a:r>
            <a:r>
              <a:rPr lang="en-US" dirty="0" err="1" smtClean="0"/>
              <a:t>collect_set</a:t>
            </a:r>
            <a:r>
              <a:rPr lang="en-US" dirty="0" smtClean="0"/>
              <a:t>”)</a:t>
            </a:r>
          </a:p>
          <a:p>
            <a:r>
              <a:rPr lang="en-US" dirty="0" err="1" smtClean="0"/>
              <a:t>colname</a:t>
            </a:r>
            <a:r>
              <a:rPr lang="en-US" dirty="0" smtClean="0"/>
              <a:t>(</a:t>
            </a:r>
            <a:r>
              <a:rPr lang="en-US" dirty="0" err="1" smtClean="0"/>
              <a:t>df_agg</a:t>
            </a:r>
            <a:r>
              <a:rPr lang="en-US" dirty="0" smtClean="0"/>
              <a:t>)[2] &lt;- “Items”</a:t>
            </a:r>
          </a:p>
        </p:txBody>
      </p:sp>
    </p:spTree>
    <p:extLst>
      <p:ext uri="{BB962C8B-B14F-4D97-AF65-F5344CB8AC3E}">
        <p14:creationId xmlns:p14="http://schemas.microsoft.com/office/powerpoint/2010/main" val="92270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Topic Modeling: given a set of articles, group them based on topic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smtClean="0"/>
              <a:t>The topics are unknown. Similarity measured based on word frequency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smtClean="0"/>
              <a:t>Customer analysis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smtClean="0"/>
              <a:t>Based on the behavior of customers, group them into clusters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 True group unknown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938449"/>
              </p:ext>
            </p:extLst>
          </p:nvPr>
        </p:nvGraphicFramePr>
        <p:xfrm>
          <a:off x="6286599" y="3857414"/>
          <a:ext cx="5044421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8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0348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4743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72061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57626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Gas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 smtClean="0"/>
                        <a:t>$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Grocery $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Restaurants $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7626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1</a:t>
                      </a:r>
                      <a:endParaRPr lang="en-US" sz="16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50</a:t>
                      </a:r>
                      <a:endParaRPr lang="en-US" sz="16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120 </a:t>
                      </a:r>
                      <a:endParaRPr lang="en-US" sz="16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300</a:t>
                      </a:r>
                      <a:endParaRPr lang="en-US" sz="16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7626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2</a:t>
                      </a:r>
                      <a:endParaRPr lang="en-US" sz="16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50</a:t>
                      </a:r>
                      <a:endParaRPr lang="en-US" sz="16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140</a:t>
                      </a:r>
                      <a:endParaRPr lang="en-US" sz="16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320</a:t>
                      </a:r>
                      <a:endParaRPr lang="en-US" sz="16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7626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3</a:t>
                      </a:r>
                      <a:endParaRPr lang="en-US" sz="16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30</a:t>
                      </a:r>
                      <a:endParaRPr lang="en-US" sz="16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100</a:t>
                      </a:r>
                      <a:endParaRPr lang="en-US" sz="16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350</a:t>
                      </a:r>
                      <a:endParaRPr lang="en-US" sz="16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7626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4</a:t>
                      </a:r>
                      <a:endParaRPr lang="en-US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200</a:t>
                      </a:r>
                      <a:endParaRPr lang="en-US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400</a:t>
                      </a:r>
                      <a:endParaRPr lang="en-US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20</a:t>
                      </a:r>
                      <a:endParaRPr lang="en-US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57626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5</a:t>
                      </a:r>
                      <a:endParaRPr lang="en-US" sz="16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50</a:t>
                      </a:r>
                      <a:endParaRPr lang="en-US" sz="16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20</a:t>
                      </a:r>
                      <a:endParaRPr lang="en-US" sz="16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10</a:t>
                      </a:r>
                      <a:endParaRPr lang="en-US" sz="16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57626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6</a:t>
                      </a:r>
                      <a:endParaRPr lang="en-US" sz="1600" dirty="0"/>
                    </a:p>
                  </a:txBody>
                  <a:tcPr>
                    <a:solidFill>
                      <a:srgbClr val="ADC8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200</a:t>
                      </a:r>
                      <a:endParaRPr lang="en-US" sz="1600" dirty="0"/>
                    </a:p>
                  </a:txBody>
                  <a:tcPr>
                    <a:solidFill>
                      <a:srgbClr val="ADC8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500</a:t>
                      </a:r>
                      <a:endParaRPr lang="en-US" sz="1600" dirty="0"/>
                    </a:p>
                  </a:txBody>
                  <a:tcPr>
                    <a:solidFill>
                      <a:srgbClr val="ADC8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0</a:t>
                      </a:r>
                      <a:endParaRPr lang="en-US" sz="1600" dirty="0"/>
                    </a:p>
                  </a:txBody>
                  <a:tcPr>
                    <a:solidFill>
                      <a:srgbClr val="ADC8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269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8488" y="1997141"/>
            <a:ext cx="3873706" cy="1573581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Cluster points in 2-d plane (</a:t>
            </a:r>
            <a:r>
              <a:rPr lang="en-US" dirty="0" err="1" smtClean="0"/>
              <a:t>lat</a:t>
            </a:r>
            <a:r>
              <a:rPr lang="en-US" dirty="0" smtClean="0"/>
              <a:t>, long) to find patterns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Cluster the pickup locations of taxi trips to find popular regions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 descr="Image result for nyc taxi m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621" y="876839"/>
            <a:ext cx="5866679" cy="538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/>
          <p:cNvSpPr/>
          <p:nvPr/>
        </p:nvSpPr>
        <p:spPr>
          <a:xfrm rot="1660863">
            <a:off x="7866739" y="1927013"/>
            <a:ext cx="776698" cy="299327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660863">
            <a:off x="10252274" y="4653182"/>
            <a:ext cx="651239" cy="924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660863">
            <a:off x="9358932" y="2990307"/>
            <a:ext cx="651239" cy="924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660863">
            <a:off x="8309949" y="3166509"/>
            <a:ext cx="651239" cy="164632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72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cluster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input data: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Output: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191112"/>
              </p:ext>
            </p:extLst>
          </p:nvPr>
        </p:nvGraphicFramePr>
        <p:xfrm>
          <a:off x="3770723" y="1881153"/>
          <a:ext cx="6398704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9676"/>
                <a:gridCol w="1599676"/>
                <a:gridCol w="1599676"/>
                <a:gridCol w="1599676"/>
              </a:tblGrid>
              <a:tr h="128972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Attribute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Attribute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560969"/>
              </p:ext>
            </p:extLst>
          </p:nvPr>
        </p:nvGraphicFramePr>
        <p:xfrm>
          <a:off x="3770722" y="3950124"/>
          <a:ext cx="6398705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9741"/>
                <a:gridCol w="1279741"/>
                <a:gridCol w="1279741"/>
                <a:gridCol w="1279741"/>
                <a:gridCol w="1279741"/>
              </a:tblGrid>
              <a:tr h="128972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Attribute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Attribute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 #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682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You need to provide a number K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smtClean="0"/>
              <a:t>The method will cluster the data into K groups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smtClean="0"/>
              <a:t>What is a centroid:  calculate the average of each feature within group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9726145"/>
              </p:ext>
            </p:extLst>
          </p:nvPr>
        </p:nvGraphicFramePr>
        <p:xfrm>
          <a:off x="823903" y="3606094"/>
          <a:ext cx="6792913" cy="176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4" name="Bitmap Image" r:id="rId3" imgW="8153280" imgH="2647800" progId="Paint.Picture">
                  <p:embed/>
                </p:oleObj>
              </mc:Choice>
              <mc:Fallback>
                <p:oleObj name="Bitmap Image" r:id="rId3" imgW="8153280" imgH="264780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 t="20143"/>
                      <a:stretch>
                        <a:fillRect/>
                      </a:stretch>
                    </p:blipFill>
                    <p:spPr bwMode="auto">
                      <a:xfrm>
                        <a:off x="823903" y="3606094"/>
                        <a:ext cx="6792913" cy="176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515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cluster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input data: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Output: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770723" y="1881153"/>
          <a:ext cx="6398704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9676"/>
                <a:gridCol w="1599676"/>
                <a:gridCol w="1599676"/>
                <a:gridCol w="1599676"/>
              </a:tblGrid>
              <a:tr h="128972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Attribute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Attribute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770722" y="3950124"/>
          <a:ext cx="6398705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9741"/>
                <a:gridCol w="1279741"/>
                <a:gridCol w="1279741"/>
                <a:gridCol w="1279741"/>
                <a:gridCol w="1279741"/>
              </a:tblGrid>
              <a:tr h="128972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Attribute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Attribute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 #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770722" y="4883085"/>
            <a:ext cx="6398705" cy="8196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966367" y="5792802"/>
            <a:ext cx="3003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Centroid of cluster #2 : 12, 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52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902501" y="5081047"/>
            <a:ext cx="8258666" cy="94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 altLang="en-US">
              <a:latin typeface="Arial" charset="0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562" y="1724555"/>
            <a:ext cx="3043238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762" y="1724555"/>
            <a:ext cx="3043238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362" y="1724555"/>
            <a:ext cx="3043238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562" y="4199184"/>
            <a:ext cx="3141243" cy="235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762" y="4199184"/>
            <a:ext cx="3141243" cy="235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362" y="4199184"/>
            <a:ext cx="3141243" cy="235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945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in </a:t>
            </a:r>
            <a:r>
              <a:rPr lang="en-US" dirty="0" err="1" smtClean="0"/>
              <a:t>SparkR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/>
              <a:t>spark.kmeans</a:t>
            </a:r>
            <a:r>
              <a:rPr lang="en-US" dirty="0" smtClean="0"/>
              <a:t>()</a:t>
            </a:r>
          </a:p>
          <a:p>
            <a:r>
              <a:rPr lang="en-US" sz="2400" i="1" dirty="0" smtClean="0"/>
              <a:t>model &lt;- </a:t>
            </a:r>
            <a:r>
              <a:rPr lang="en-US" sz="2400" i="1" dirty="0" err="1" smtClean="0"/>
              <a:t>spark.kmeans</a:t>
            </a:r>
            <a:r>
              <a:rPr lang="en-US" sz="2400" i="1" dirty="0" smtClean="0"/>
              <a:t>(data</a:t>
            </a:r>
            <a:r>
              <a:rPr lang="en-US" sz="2400" i="1" dirty="0"/>
              <a:t>, formula, k = 2</a:t>
            </a:r>
            <a:r>
              <a:rPr lang="en-US" sz="2400" i="1" dirty="0" smtClean="0"/>
              <a:t>, </a:t>
            </a:r>
            <a:r>
              <a:rPr lang="en-US" sz="2400" i="1" dirty="0" err="1" smtClean="0"/>
              <a:t>maxIter</a:t>
            </a:r>
            <a:r>
              <a:rPr lang="en-US" sz="2400" i="1" dirty="0" smtClean="0"/>
              <a:t> </a:t>
            </a:r>
            <a:r>
              <a:rPr lang="en-US" sz="2400" i="1" dirty="0"/>
              <a:t>= 20, </a:t>
            </a:r>
            <a:r>
              <a:rPr lang="en-US" sz="2400" i="1" dirty="0" err="1"/>
              <a:t>initMode</a:t>
            </a:r>
            <a:r>
              <a:rPr lang="en-US" sz="2400" i="1" dirty="0"/>
              <a:t> = </a:t>
            </a:r>
            <a:r>
              <a:rPr lang="en-US" sz="2400" i="1" dirty="0" smtClean="0"/>
              <a:t>"</a:t>
            </a:r>
            <a:r>
              <a:rPr lang="en-US" sz="2400" i="1" dirty="0"/>
              <a:t>random</a:t>
            </a:r>
            <a:r>
              <a:rPr lang="en-US" sz="2400" i="1" dirty="0" smtClean="0"/>
              <a:t>")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Although k-means is NOT a predictive model, the function still produces a “model”. You need to use the “Predict” function to generate the clusters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771480" y="2809189"/>
            <a:ext cx="1282046" cy="622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453312" y="3539731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spark data frame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930219" y="2809189"/>
            <a:ext cx="216816" cy="730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68536" y="3585897"/>
            <a:ext cx="3047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columns to use for clustering.  Target variable is empty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6023728" y="2778085"/>
            <a:ext cx="1008668" cy="419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664751" y="3305916"/>
            <a:ext cx="209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Number of clusters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6901992" y="1365577"/>
            <a:ext cx="941109" cy="979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244413" y="719246"/>
            <a:ext cx="2620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Maximum number of iterations before stop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9109435" y="1417558"/>
            <a:ext cx="941109" cy="979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579989" y="793854"/>
            <a:ext cx="2731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to find the initial centroids (usually random)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53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B9F25"/>
      </a:hlink>
      <a:folHlink>
        <a:srgbClr val="B26B0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CA72677B-2F8C-4192-8EBE-D360BE3B2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35298</TotalTime>
  <Words>1384</Words>
  <Application>Microsoft Office PowerPoint</Application>
  <PresentationFormat>Widescreen</PresentationFormat>
  <Paragraphs>338</Paragraphs>
  <Slides>26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Arial Unicode MS</vt:lpstr>
      <vt:lpstr>ＭＳ Ｐゴシック</vt:lpstr>
      <vt:lpstr>华文中宋</vt:lpstr>
      <vt:lpstr>Arial</vt:lpstr>
      <vt:lpstr>Calibri</vt:lpstr>
      <vt:lpstr>Gill Sans MT</vt:lpstr>
      <vt:lpstr>Tahoma</vt:lpstr>
      <vt:lpstr>Wingdings</vt:lpstr>
      <vt:lpstr>Retrospect</vt:lpstr>
      <vt:lpstr>Bitmap Image</vt:lpstr>
      <vt:lpstr>Worksheet</vt:lpstr>
      <vt:lpstr>Analyzing Big Data with SparkR </vt:lpstr>
      <vt:lpstr>Clustering (K-Means)</vt:lpstr>
      <vt:lpstr>Use cases</vt:lpstr>
      <vt:lpstr>Spatial Clustering</vt:lpstr>
      <vt:lpstr>How to cluster data?</vt:lpstr>
      <vt:lpstr>K-Means Clustering</vt:lpstr>
      <vt:lpstr>How to cluster data?</vt:lpstr>
      <vt:lpstr>Example</vt:lpstr>
      <vt:lpstr>K-Means in SparkR </vt:lpstr>
      <vt:lpstr>Example</vt:lpstr>
      <vt:lpstr>“Model”</vt:lpstr>
      <vt:lpstr>Show the fitted data</vt:lpstr>
      <vt:lpstr>Sort results by cluster number</vt:lpstr>
      <vt:lpstr>Association Rule Mining</vt:lpstr>
      <vt:lpstr>Diaper and Beer</vt:lpstr>
      <vt:lpstr>Association Rule Mining</vt:lpstr>
      <vt:lpstr>Association Rule Mining</vt:lpstr>
      <vt:lpstr>Association Rule Mining</vt:lpstr>
      <vt:lpstr>Exercise</vt:lpstr>
      <vt:lpstr>Association Rule Mining</vt:lpstr>
      <vt:lpstr>Data Preparation</vt:lpstr>
      <vt:lpstr>Transactional Data</vt:lpstr>
      <vt:lpstr>In SparkR 2.2 or later</vt:lpstr>
      <vt:lpstr>Output</vt:lpstr>
      <vt:lpstr>What if the items are in different rows?</vt:lpstr>
      <vt:lpstr>What if the items are in different rows?</vt:lpstr>
    </vt:vector>
  </TitlesOfParts>
  <Company>Tippie College of Business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Systems</dc:title>
  <dc:creator>Zhou, Xun</dc:creator>
  <cp:lastModifiedBy>Xun</cp:lastModifiedBy>
  <cp:revision>1875</cp:revision>
  <dcterms:created xsi:type="dcterms:W3CDTF">2014-09-09T01:52:12Z</dcterms:created>
  <dcterms:modified xsi:type="dcterms:W3CDTF">2019-10-17T19:52:32Z</dcterms:modified>
</cp:coreProperties>
</file>